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73" r:id="rId5"/>
    <p:sldId id="260" r:id="rId6"/>
    <p:sldId id="261" r:id="rId7"/>
    <p:sldId id="279" r:id="rId8"/>
    <p:sldId id="274" r:id="rId9"/>
    <p:sldId id="270" r:id="rId10"/>
    <p:sldId id="271" r:id="rId11"/>
    <p:sldId id="265" r:id="rId12"/>
    <p:sldId id="266" r:id="rId13"/>
    <p:sldId id="268" r:id="rId14"/>
    <p:sldId id="262" r:id="rId15"/>
    <p:sldId id="263" r:id="rId16"/>
    <p:sldId id="258" r:id="rId17"/>
    <p:sldId id="277" r:id="rId18"/>
    <p:sldId id="259" r:id="rId19"/>
    <p:sldId id="278" r:id="rId20"/>
    <p:sldId id="280" r:id="rId21"/>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102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B0B5E97E-8310-4A19-8217-AE8E00252E05}" type="datetimeFigureOut">
              <a:rPr lang="nl-BE" smtClean="0"/>
              <a:pPr/>
              <a:t>27/01/2011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F060058-309A-4042-98E5-723DBC7618D9}"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0B5E97E-8310-4A19-8217-AE8E00252E05}" type="datetimeFigureOut">
              <a:rPr lang="nl-BE" smtClean="0"/>
              <a:pPr/>
              <a:t>27/01/2011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F060058-309A-4042-98E5-723DBC7618D9}"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0B5E97E-8310-4A19-8217-AE8E00252E05}" type="datetimeFigureOut">
              <a:rPr lang="nl-BE" smtClean="0"/>
              <a:pPr/>
              <a:t>27/01/2011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F060058-309A-4042-98E5-723DBC7618D9}"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0B5E97E-8310-4A19-8217-AE8E00252E05}" type="datetimeFigureOut">
              <a:rPr lang="nl-BE" smtClean="0"/>
              <a:pPr/>
              <a:t>27/01/2011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F060058-309A-4042-98E5-723DBC7618D9}"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0B5E97E-8310-4A19-8217-AE8E00252E05}" type="datetimeFigureOut">
              <a:rPr lang="nl-BE" smtClean="0"/>
              <a:pPr/>
              <a:t>27/01/2011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F060058-309A-4042-98E5-723DBC7618D9}"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B0B5E97E-8310-4A19-8217-AE8E00252E05}" type="datetimeFigureOut">
              <a:rPr lang="nl-BE" smtClean="0"/>
              <a:pPr/>
              <a:t>27/01/2011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5F060058-309A-4042-98E5-723DBC7618D9}"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B0B5E97E-8310-4A19-8217-AE8E00252E05}" type="datetimeFigureOut">
              <a:rPr lang="nl-BE" smtClean="0"/>
              <a:pPr/>
              <a:t>27/01/2011</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5F060058-309A-4042-98E5-723DBC7618D9}"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B0B5E97E-8310-4A19-8217-AE8E00252E05}" type="datetimeFigureOut">
              <a:rPr lang="nl-BE" smtClean="0"/>
              <a:pPr/>
              <a:t>27/01/2011</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5F060058-309A-4042-98E5-723DBC7618D9}"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0B5E97E-8310-4A19-8217-AE8E00252E05}" type="datetimeFigureOut">
              <a:rPr lang="nl-BE" smtClean="0"/>
              <a:pPr/>
              <a:t>27/01/2011</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5F060058-309A-4042-98E5-723DBC7618D9}"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0B5E97E-8310-4A19-8217-AE8E00252E05}" type="datetimeFigureOut">
              <a:rPr lang="nl-BE" smtClean="0"/>
              <a:pPr/>
              <a:t>27/01/2011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5F060058-309A-4042-98E5-723DBC7618D9}"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0B5E97E-8310-4A19-8217-AE8E00252E05}" type="datetimeFigureOut">
              <a:rPr lang="nl-BE" smtClean="0"/>
              <a:pPr/>
              <a:t>27/01/2011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5F060058-309A-4042-98E5-723DBC7618D9}"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5E97E-8310-4A19-8217-AE8E00252E05}" type="datetimeFigureOut">
              <a:rPr lang="nl-BE" smtClean="0"/>
              <a:pPr/>
              <a:t>27/01/2011</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60058-309A-4042-98E5-723DBC7618D9}"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digischool.nl/po/community12/Mol/Mol.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71475" y="538163"/>
            <a:ext cx="8401050" cy="578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536" y="476672"/>
            <a:ext cx="8227590" cy="5863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611560" y="1700808"/>
            <a:ext cx="7715250"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043608" y="188640"/>
            <a:ext cx="7171581" cy="3428484"/>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1187624" y="3573016"/>
            <a:ext cx="6777385" cy="32507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691680" y="116632"/>
            <a:ext cx="5976664" cy="2870372"/>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1403648" y="3912744"/>
            <a:ext cx="6742956" cy="2540592"/>
          </a:xfrm>
          <a:prstGeom prst="rect">
            <a:avLst/>
          </a:prstGeom>
          <a:noFill/>
          <a:ln w="9525">
            <a:noFill/>
            <a:miter lim="800000"/>
            <a:headEnd/>
            <a:tailEnd/>
          </a:ln>
        </p:spPr>
      </p:pic>
      <p:sp>
        <p:nvSpPr>
          <p:cNvPr id="4" name="Tekstvak 3"/>
          <p:cNvSpPr txBox="1"/>
          <p:nvPr/>
        </p:nvSpPr>
        <p:spPr>
          <a:xfrm>
            <a:off x="2483768" y="3265820"/>
            <a:ext cx="1728192" cy="523220"/>
          </a:xfrm>
          <a:prstGeom prst="rect">
            <a:avLst/>
          </a:prstGeom>
          <a:noFill/>
        </p:spPr>
        <p:txBody>
          <a:bodyPr wrap="square" rtlCol="0">
            <a:spAutoFit/>
          </a:bodyPr>
          <a:lstStyle/>
          <a:p>
            <a:r>
              <a:rPr lang="nl-BE" sz="2800" dirty="0" smtClean="0"/>
              <a:t>hetzelfde</a:t>
            </a:r>
            <a:endParaRPr lang="nl-BE" sz="2800" dirty="0"/>
          </a:p>
        </p:txBody>
      </p:sp>
      <p:sp>
        <p:nvSpPr>
          <p:cNvPr id="5" name="Tekstvak 4"/>
          <p:cNvSpPr txBox="1"/>
          <p:nvPr/>
        </p:nvSpPr>
        <p:spPr>
          <a:xfrm>
            <a:off x="6372200" y="3265820"/>
            <a:ext cx="1728192" cy="523220"/>
          </a:xfrm>
          <a:prstGeom prst="rect">
            <a:avLst/>
          </a:prstGeom>
          <a:noFill/>
        </p:spPr>
        <p:txBody>
          <a:bodyPr wrap="square" rtlCol="0">
            <a:spAutoFit/>
          </a:bodyPr>
          <a:lstStyle/>
          <a:p>
            <a:r>
              <a:rPr lang="nl-BE" sz="2800" dirty="0" smtClean="0"/>
              <a:t>anders</a:t>
            </a:r>
            <a:endParaRPr lang="nl-BE"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hlinkClick r:id="rId2"/>
          </p:cNvPr>
          <p:cNvPicPr>
            <a:picLocks noChangeAspect="1" noChangeArrowheads="1"/>
          </p:cNvPicPr>
          <p:nvPr/>
        </p:nvPicPr>
        <p:blipFill>
          <a:blip r:embed="rId3" cstate="print"/>
          <a:srcRect/>
          <a:stretch>
            <a:fillRect/>
          </a:stretch>
        </p:blipFill>
        <p:spPr bwMode="auto">
          <a:xfrm>
            <a:off x="323528" y="980727"/>
            <a:ext cx="8352928" cy="5519701"/>
          </a:xfrm>
          <a:prstGeom prst="rect">
            <a:avLst/>
          </a:prstGeom>
          <a:noFill/>
          <a:ln w="9525">
            <a:noFill/>
            <a:miter lim="800000"/>
            <a:headEnd/>
            <a:tailEnd/>
          </a:ln>
        </p:spPr>
      </p:pic>
      <p:sp>
        <p:nvSpPr>
          <p:cNvPr id="4" name="Rechthoek 3"/>
          <p:cNvSpPr/>
          <p:nvPr/>
        </p:nvSpPr>
        <p:spPr>
          <a:xfrm>
            <a:off x="251520" y="116632"/>
            <a:ext cx="8784976" cy="646331"/>
          </a:xfrm>
          <a:prstGeom prst="rect">
            <a:avLst/>
          </a:prstGeom>
        </p:spPr>
        <p:txBody>
          <a:bodyPr wrap="square">
            <a:spAutoFit/>
          </a:bodyPr>
          <a:lstStyle/>
          <a:p>
            <a:r>
              <a:rPr lang="nl-BE" sz="3600" b="1">
                <a:solidFill>
                  <a:srgbClr val="FF0000"/>
                </a:solidFill>
              </a:rPr>
              <a:t>voorbeeld </a:t>
            </a:r>
            <a:r>
              <a:rPr lang="nl-BE" sz="3600" b="1" smtClean="0">
                <a:solidFill>
                  <a:srgbClr val="FF0000"/>
                </a:solidFill>
              </a:rPr>
              <a:t>3: </a:t>
            </a:r>
            <a:r>
              <a:rPr lang="nl-BE" sz="3600" b="1">
                <a:solidFill>
                  <a:srgbClr val="FF0000"/>
                </a:solidFill>
              </a:rPr>
              <a:t>een </a:t>
            </a:r>
            <a:r>
              <a:rPr lang="nl-BE" sz="3600" b="1" dirty="0">
                <a:solidFill>
                  <a:srgbClr val="FF0000"/>
                </a:solidFill>
              </a:rPr>
              <a:t>verhaal in beeld brengen…</a:t>
            </a:r>
            <a:endParaRPr lang="nl-BE" sz="36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23528" y="260648"/>
            <a:ext cx="4176464" cy="3077872"/>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004048" y="1844824"/>
            <a:ext cx="3973824" cy="3312368"/>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395536" y="3501008"/>
            <a:ext cx="4104456" cy="32560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95536" y="764704"/>
            <a:ext cx="8315325"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urinfor.fr/images/micro%20col%20de%20cygne.jpg"/>
          <p:cNvPicPr>
            <a:picLocks noChangeAspect="1" noChangeArrowheads="1"/>
          </p:cNvPicPr>
          <p:nvPr/>
        </p:nvPicPr>
        <p:blipFill>
          <a:blip r:embed="rId2" cstate="print"/>
          <a:srcRect/>
          <a:stretch>
            <a:fillRect/>
          </a:stretch>
        </p:blipFill>
        <p:spPr bwMode="auto">
          <a:xfrm>
            <a:off x="899592" y="620688"/>
            <a:ext cx="2815205" cy="3528392"/>
          </a:xfrm>
          <a:prstGeom prst="rect">
            <a:avLst/>
          </a:prstGeom>
          <a:noFill/>
        </p:spPr>
      </p:pic>
      <p:pic>
        <p:nvPicPr>
          <p:cNvPr id="7172" name="Picture 4" descr="http://brain.pan.e-merchant.com/6/7/00000776/l_00000776.jpg"/>
          <p:cNvPicPr>
            <a:picLocks noChangeAspect="1" noChangeArrowheads="1"/>
          </p:cNvPicPr>
          <p:nvPr/>
        </p:nvPicPr>
        <p:blipFill>
          <a:blip r:embed="rId3" cstate="print"/>
          <a:srcRect/>
          <a:stretch>
            <a:fillRect/>
          </a:stretch>
        </p:blipFill>
        <p:spPr bwMode="auto">
          <a:xfrm>
            <a:off x="4716016" y="2526178"/>
            <a:ext cx="3888432" cy="34453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47650" y="371475"/>
            <a:ext cx="8648700" cy="611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 y="332656"/>
            <a:ext cx="9077111" cy="60486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95536" y="1556792"/>
            <a:ext cx="8424936" cy="3416320"/>
          </a:xfrm>
          <a:prstGeom prst="rect">
            <a:avLst/>
          </a:prstGeom>
        </p:spPr>
        <p:txBody>
          <a:bodyPr wrap="square">
            <a:spAutoFit/>
          </a:bodyPr>
          <a:lstStyle/>
          <a:p>
            <a:r>
              <a:rPr lang="nl-BE" sz="3600" dirty="0" smtClean="0"/>
              <a:t>Jullie zijn ‘dag in dag uit’ bezig kleuters te stimuleren in hun ontwikkeling, hen uit te dagen nieuwe horizonten te verkennen, ze op te voeden tot creatieve, taalvaardige, sociale, zelfredzame, expressieve kinderen</a:t>
            </a:r>
          </a:p>
          <a:p>
            <a:r>
              <a:rPr lang="nl-BE" sz="3600" dirty="0" smtClean="0"/>
              <a:t>die zich goed in hun vel voelen…</a:t>
            </a:r>
            <a:endParaRPr lang="nl-BE"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8792089" cy="52565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107504" y="188640"/>
            <a:ext cx="8280920" cy="369332"/>
          </a:xfrm>
          <a:prstGeom prst="rect">
            <a:avLst/>
          </a:prstGeom>
        </p:spPr>
        <p:txBody>
          <a:bodyPr wrap="square">
            <a:spAutoFit/>
          </a:bodyPr>
          <a:lstStyle/>
          <a:p>
            <a:r>
              <a:rPr lang="nl-BE" b="1">
                <a:solidFill>
                  <a:srgbClr val="FF0000"/>
                </a:solidFill>
              </a:rPr>
              <a:t>voorbeeld </a:t>
            </a:r>
            <a:r>
              <a:rPr lang="nl-BE" b="1" smtClean="0">
                <a:solidFill>
                  <a:srgbClr val="FF0000"/>
                </a:solidFill>
              </a:rPr>
              <a:t>4, 5, 6, 7, 8, 9, 10, … :</a:t>
            </a:r>
            <a:endParaRPr lang="nl-BE"/>
          </a:p>
        </p:txBody>
      </p:sp>
      <p:sp>
        <p:nvSpPr>
          <p:cNvPr id="5" name="Rechthoek 4"/>
          <p:cNvSpPr/>
          <p:nvPr/>
        </p:nvSpPr>
        <p:spPr>
          <a:xfrm>
            <a:off x="323528" y="1700808"/>
            <a:ext cx="1800200" cy="430887"/>
          </a:xfrm>
          <a:prstGeom prst="rect">
            <a:avLst/>
          </a:prstGeom>
        </p:spPr>
        <p:txBody>
          <a:bodyPr wrap="square">
            <a:spAutoFit/>
          </a:bodyPr>
          <a:lstStyle/>
          <a:p>
            <a:r>
              <a:rPr lang="nl-BE" sz="1100" b="1">
                <a:solidFill>
                  <a:srgbClr val="FF0000"/>
                </a:solidFill>
              </a:rPr>
              <a:t>Klik</a:t>
            </a:r>
            <a:r>
              <a:rPr lang="nl-BE" sz="1100" b="1">
                <a:solidFill>
                  <a:srgbClr val="FF0000"/>
                </a:solidFill>
              </a:rPr>
              <a:t>, </a:t>
            </a:r>
            <a:r>
              <a:rPr lang="nl-BE" sz="1100" b="1" smtClean="0">
                <a:solidFill>
                  <a:srgbClr val="FF0000"/>
                </a:solidFill>
              </a:rPr>
              <a:t>klik, op </a:t>
            </a:r>
            <a:r>
              <a:rPr lang="nl-BE" sz="1100" b="1">
                <a:solidFill>
                  <a:srgbClr val="FF0000"/>
                </a:solidFill>
              </a:rPr>
              <a:t>stap als fotograaf!</a:t>
            </a:r>
            <a:endParaRPr lang="nl-BE" b="1" dirty="0">
              <a:solidFill>
                <a:srgbClr val="FF0000"/>
              </a:solidFill>
            </a:endParaRPr>
          </a:p>
        </p:txBody>
      </p:sp>
      <p:sp>
        <p:nvSpPr>
          <p:cNvPr id="8" name="Rechthoek 7"/>
          <p:cNvSpPr/>
          <p:nvPr/>
        </p:nvSpPr>
        <p:spPr>
          <a:xfrm>
            <a:off x="323528" y="2566065"/>
            <a:ext cx="1800200" cy="261610"/>
          </a:xfrm>
          <a:prstGeom prst="rect">
            <a:avLst/>
          </a:prstGeom>
        </p:spPr>
        <p:txBody>
          <a:bodyPr wrap="square">
            <a:spAutoFit/>
          </a:bodyPr>
          <a:lstStyle/>
          <a:p>
            <a:r>
              <a:rPr lang="nl-BE" sz="1100" b="1" smtClean="0">
                <a:solidFill>
                  <a:srgbClr val="FF0000"/>
                </a:solidFill>
              </a:rPr>
              <a:t>Ziek zijn</a:t>
            </a:r>
            <a:endParaRPr lang="nl-BE" b="1" dirty="0">
              <a:solidFill>
                <a:srgbClr val="FF0000"/>
              </a:solidFill>
            </a:endParaRPr>
          </a:p>
        </p:txBody>
      </p:sp>
      <p:sp>
        <p:nvSpPr>
          <p:cNvPr id="9" name="Rechthoek 8"/>
          <p:cNvSpPr/>
          <p:nvPr/>
        </p:nvSpPr>
        <p:spPr>
          <a:xfrm>
            <a:off x="323528" y="2132856"/>
            <a:ext cx="1800200" cy="430887"/>
          </a:xfrm>
          <a:prstGeom prst="rect">
            <a:avLst/>
          </a:prstGeom>
        </p:spPr>
        <p:txBody>
          <a:bodyPr wrap="square">
            <a:spAutoFit/>
          </a:bodyPr>
          <a:lstStyle/>
          <a:p>
            <a:r>
              <a:rPr lang="nl-BE" sz="1100" b="1" smtClean="0">
                <a:solidFill>
                  <a:srgbClr val="FF0000"/>
                </a:solidFill>
              </a:rPr>
              <a:t>Over een kleine mol die wil weten …</a:t>
            </a:r>
            <a:endParaRPr lang="nl-BE" b="1" dirty="0">
              <a:solidFill>
                <a:srgbClr val="FF0000"/>
              </a:solidFill>
            </a:endParaRPr>
          </a:p>
        </p:txBody>
      </p:sp>
      <p:sp>
        <p:nvSpPr>
          <p:cNvPr id="10" name="Rechthoek 9"/>
          <p:cNvSpPr/>
          <p:nvPr/>
        </p:nvSpPr>
        <p:spPr>
          <a:xfrm>
            <a:off x="6876256" y="2134017"/>
            <a:ext cx="1800200" cy="430887"/>
          </a:xfrm>
          <a:prstGeom prst="rect">
            <a:avLst/>
          </a:prstGeom>
        </p:spPr>
        <p:txBody>
          <a:bodyPr wrap="square">
            <a:spAutoFit/>
          </a:bodyPr>
          <a:lstStyle/>
          <a:p>
            <a:r>
              <a:rPr lang="nl-BE" sz="1100" b="1" smtClean="0">
                <a:solidFill>
                  <a:srgbClr val="FF0000"/>
                </a:solidFill>
              </a:rPr>
              <a:t>digitaal fototoestel, micro, …</a:t>
            </a:r>
            <a:endParaRPr lang="nl-BE" b="1" dirty="0">
              <a:solidFill>
                <a:srgbClr val="FF0000"/>
              </a:solidFill>
            </a:endParaRPr>
          </a:p>
        </p:txBody>
      </p:sp>
      <p:sp>
        <p:nvSpPr>
          <p:cNvPr id="11" name="Rechthoek 10"/>
          <p:cNvSpPr/>
          <p:nvPr/>
        </p:nvSpPr>
        <p:spPr>
          <a:xfrm>
            <a:off x="6876256" y="1700808"/>
            <a:ext cx="1800200" cy="430887"/>
          </a:xfrm>
          <a:prstGeom prst="rect">
            <a:avLst/>
          </a:prstGeom>
        </p:spPr>
        <p:txBody>
          <a:bodyPr wrap="square">
            <a:spAutoFit/>
          </a:bodyPr>
          <a:lstStyle/>
          <a:p>
            <a:r>
              <a:rPr lang="nl-BE" sz="1100" b="1" smtClean="0">
                <a:solidFill>
                  <a:srgbClr val="FF0000"/>
                </a:solidFill>
              </a:rPr>
              <a:t>digitaal fototoestel, afsprakenkaart, …</a:t>
            </a:r>
            <a:endParaRPr lang="nl-BE" b="1" dirty="0">
              <a:solidFill>
                <a:srgbClr val="FF0000"/>
              </a:solidFill>
            </a:endParaRPr>
          </a:p>
        </p:txBody>
      </p:sp>
      <p:sp>
        <p:nvSpPr>
          <p:cNvPr id="12" name="Rechthoek 11"/>
          <p:cNvSpPr/>
          <p:nvPr/>
        </p:nvSpPr>
        <p:spPr>
          <a:xfrm>
            <a:off x="4932040" y="2519318"/>
            <a:ext cx="1800200" cy="261610"/>
          </a:xfrm>
          <a:prstGeom prst="rect">
            <a:avLst/>
          </a:prstGeom>
        </p:spPr>
        <p:txBody>
          <a:bodyPr wrap="square">
            <a:spAutoFit/>
          </a:bodyPr>
          <a:lstStyle/>
          <a:p>
            <a:r>
              <a:rPr lang="nl-BE" sz="1100" b="1" smtClean="0">
                <a:solidFill>
                  <a:srgbClr val="FF0000"/>
                </a:solidFill>
              </a:rPr>
              <a:t>digitaal prentenboek</a:t>
            </a:r>
            <a:endParaRPr lang="nl-BE" b="1" dirty="0">
              <a:solidFill>
                <a:srgbClr val="FF0000"/>
              </a:solidFill>
            </a:endParaRPr>
          </a:p>
        </p:txBody>
      </p:sp>
      <p:sp>
        <p:nvSpPr>
          <p:cNvPr id="6" name="Rechthoek 5"/>
          <p:cNvSpPr/>
          <p:nvPr/>
        </p:nvSpPr>
        <p:spPr>
          <a:xfrm>
            <a:off x="323528" y="2951366"/>
            <a:ext cx="535724" cy="261610"/>
          </a:xfrm>
          <a:prstGeom prst="rect">
            <a:avLst/>
          </a:prstGeom>
        </p:spPr>
        <p:txBody>
          <a:bodyPr wrap="none">
            <a:spAutoFit/>
          </a:bodyPr>
          <a:lstStyle/>
          <a:p>
            <a:r>
              <a:rPr lang="nl-BE" sz="1100" b="1">
                <a:solidFill>
                  <a:srgbClr val="FF0000"/>
                </a:solidFill>
              </a:rPr>
              <a:t>Circus</a:t>
            </a:r>
            <a:endParaRPr lang="nl-BE" sz="1100" b="1">
              <a:solidFill>
                <a:srgbClr val="FF0000"/>
              </a:solidFill>
            </a:endParaRPr>
          </a:p>
        </p:txBody>
      </p:sp>
      <p:sp>
        <p:nvSpPr>
          <p:cNvPr id="14" name="Rechthoek 13"/>
          <p:cNvSpPr/>
          <p:nvPr/>
        </p:nvSpPr>
        <p:spPr>
          <a:xfrm>
            <a:off x="5004048" y="2951366"/>
            <a:ext cx="731290" cy="261610"/>
          </a:xfrm>
          <a:prstGeom prst="rect">
            <a:avLst/>
          </a:prstGeom>
        </p:spPr>
        <p:txBody>
          <a:bodyPr wrap="none">
            <a:spAutoFit/>
          </a:bodyPr>
          <a:lstStyle/>
          <a:p>
            <a:r>
              <a:rPr lang="nl-BE" sz="1100" b="1">
                <a:solidFill>
                  <a:srgbClr val="FF0000"/>
                </a:solidFill>
              </a:rPr>
              <a:t>Tux Paint</a:t>
            </a:r>
            <a:endParaRPr lang="nl-BE" sz="1100" b="1">
              <a:solidFill>
                <a:srgbClr val="FF0000"/>
              </a:solidFill>
            </a:endParaRPr>
          </a:p>
        </p:txBody>
      </p:sp>
      <p:sp>
        <p:nvSpPr>
          <p:cNvPr id="16" name="Rechthoek 15"/>
          <p:cNvSpPr/>
          <p:nvPr/>
        </p:nvSpPr>
        <p:spPr>
          <a:xfrm>
            <a:off x="323528" y="3356992"/>
            <a:ext cx="694421" cy="261610"/>
          </a:xfrm>
          <a:prstGeom prst="rect">
            <a:avLst/>
          </a:prstGeom>
        </p:spPr>
        <p:txBody>
          <a:bodyPr wrap="none">
            <a:spAutoFit/>
          </a:bodyPr>
          <a:lstStyle/>
          <a:p>
            <a:r>
              <a:rPr lang="nl-BE" sz="1100" b="1" smtClean="0">
                <a:solidFill>
                  <a:srgbClr val="FF0000"/>
                </a:solidFill>
              </a:rPr>
              <a:t>Carnaval</a:t>
            </a:r>
            <a:endParaRPr lang="nl-BE" sz="1100" b="1">
              <a:solidFill>
                <a:srgbClr val="FF0000"/>
              </a:solidFill>
            </a:endParaRPr>
          </a:p>
        </p:txBody>
      </p:sp>
      <p:sp>
        <p:nvSpPr>
          <p:cNvPr id="17" name="Rechthoek 16"/>
          <p:cNvSpPr/>
          <p:nvPr/>
        </p:nvSpPr>
        <p:spPr>
          <a:xfrm>
            <a:off x="6876256" y="3356992"/>
            <a:ext cx="1085554" cy="261610"/>
          </a:xfrm>
          <a:prstGeom prst="rect">
            <a:avLst/>
          </a:prstGeom>
        </p:spPr>
        <p:txBody>
          <a:bodyPr wrap="none">
            <a:spAutoFit/>
          </a:bodyPr>
          <a:lstStyle/>
          <a:p>
            <a:r>
              <a:rPr lang="nl-BE" sz="1100" b="1" smtClean="0">
                <a:solidFill>
                  <a:srgbClr val="FF0000"/>
                </a:solidFill>
              </a:rPr>
              <a:t>Splatsj: hoeden</a:t>
            </a:r>
            <a:endParaRPr lang="nl-BE" sz="1100" b="1">
              <a:solidFill>
                <a:srgbClr val="FF0000"/>
              </a:solidFill>
            </a:endParaRPr>
          </a:p>
        </p:txBody>
      </p:sp>
    </p:spTree>
    <p:extLst>
      <p:ext uri="{BB962C8B-B14F-4D97-AF65-F5344CB8AC3E}">
        <p14:creationId xmlns:p14="http://schemas.microsoft.com/office/powerpoint/2010/main" val="394773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6" grpId="0"/>
      <p:bldP spid="14"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95536" y="1700808"/>
            <a:ext cx="8424936" cy="1754326"/>
          </a:xfrm>
          <a:prstGeom prst="rect">
            <a:avLst/>
          </a:prstGeom>
        </p:spPr>
        <p:txBody>
          <a:bodyPr wrap="square">
            <a:spAutoFit/>
          </a:bodyPr>
          <a:lstStyle/>
          <a:p>
            <a:r>
              <a:rPr lang="nl-BE" sz="3600" dirty="0" smtClean="0"/>
              <a:t>Kunnen wij vanuit ICT jullie daarin helpen en ondersteunen om de ervaringen van kleuters nog te verrijken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043608" y="1340768"/>
            <a:ext cx="7416824" cy="2062103"/>
          </a:xfrm>
          <a:prstGeom prst="rect">
            <a:avLst/>
          </a:prstGeom>
        </p:spPr>
        <p:txBody>
          <a:bodyPr wrap="square">
            <a:spAutoFit/>
          </a:bodyPr>
          <a:lstStyle/>
          <a:p>
            <a:r>
              <a:rPr lang="nl-BE" sz="3200" dirty="0" smtClean="0"/>
              <a:t>kleuters leren beduidend meer nieuwe woorden leren als digitale prentenboeken op een goede, aanvullende manier in de klas of thuis worden gebruikt…</a:t>
            </a:r>
            <a:endParaRPr lang="nl-BE" sz="32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573016"/>
            <a:ext cx="7234944" cy="28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1043608" y="476672"/>
            <a:ext cx="6696744" cy="584775"/>
          </a:xfrm>
          <a:prstGeom prst="rect">
            <a:avLst/>
          </a:prstGeom>
        </p:spPr>
        <p:txBody>
          <a:bodyPr wrap="square">
            <a:spAutoFit/>
          </a:bodyPr>
          <a:lstStyle/>
          <a:p>
            <a:r>
              <a:rPr lang="nl-BE" sz="3200" b="1" smtClean="0">
                <a:solidFill>
                  <a:srgbClr val="FF0000"/>
                </a:solidFill>
              </a:rPr>
              <a:t>voorbeeld 1: digitale prentenboeken</a:t>
            </a:r>
            <a:endParaRPr lang="nl-BE"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115616" y="764704"/>
            <a:ext cx="2448272" cy="3046988"/>
          </a:xfrm>
          <a:prstGeom prst="rect">
            <a:avLst/>
          </a:prstGeom>
        </p:spPr>
        <p:txBody>
          <a:bodyPr wrap="square">
            <a:spAutoFit/>
          </a:bodyPr>
          <a:lstStyle/>
          <a:p>
            <a:r>
              <a:rPr lang="nl-BE" sz="3200" b="1">
                <a:solidFill>
                  <a:srgbClr val="FF0000"/>
                </a:solidFill>
              </a:rPr>
              <a:t>voorbeeld </a:t>
            </a:r>
            <a:r>
              <a:rPr lang="nl-BE" sz="3200" b="1" smtClean="0">
                <a:solidFill>
                  <a:srgbClr val="FF0000"/>
                </a:solidFill>
              </a:rPr>
              <a:t>2:</a:t>
            </a:r>
            <a:endParaRPr lang="nl-BE" sz="3200" b="1" dirty="0" smtClean="0">
              <a:solidFill>
                <a:srgbClr val="FF0000"/>
              </a:solidFill>
            </a:endParaRPr>
          </a:p>
          <a:p>
            <a:endParaRPr lang="nl-BE" sz="3200" b="1" dirty="0" smtClean="0">
              <a:solidFill>
                <a:srgbClr val="FF0000"/>
              </a:solidFill>
            </a:endParaRPr>
          </a:p>
          <a:p>
            <a:r>
              <a:rPr lang="nl-BE" sz="3200" b="1" dirty="0" smtClean="0">
                <a:solidFill>
                  <a:srgbClr val="FF0000"/>
                </a:solidFill>
              </a:rPr>
              <a:t>Klik, klik,</a:t>
            </a:r>
          </a:p>
          <a:p>
            <a:endParaRPr lang="nl-BE" sz="3200" b="1" dirty="0" smtClean="0">
              <a:solidFill>
                <a:srgbClr val="FF0000"/>
              </a:solidFill>
            </a:endParaRPr>
          </a:p>
          <a:p>
            <a:r>
              <a:rPr lang="nl-BE" sz="3200" b="1" dirty="0" smtClean="0">
                <a:solidFill>
                  <a:srgbClr val="FF0000"/>
                </a:solidFill>
              </a:rPr>
              <a:t>op stap als </a:t>
            </a:r>
            <a:r>
              <a:rPr lang="nl-BE" sz="3200" b="1" smtClean="0">
                <a:solidFill>
                  <a:srgbClr val="FF0000"/>
                </a:solidFill>
              </a:rPr>
              <a:t>fotograaf</a:t>
            </a:r>
            <a:r>
              <a:rPr lang="nl-BE" sz="3200" b="1" smtClean="0">
                <a:solidFill>
                  <a:srgbClr val="FF0000"/>
                </a:solidFill>
              </a:rPr>
              <a:t>!</a:t>
            </a:r>
            <a:endParaRPr lang="nl-BE" b="1" dirty="0">
              <a:solidFill>
                <a:srgbClr val="FF0000"/>
              </a:solidFill>
            </a:endParaRPr>
          </a:p>
        </p:txBody>
      </p:sp>
      <p:pic>
        <p:nvPicPr>
          <p:cNvPr id="6146" name="Picture 2"/>
          <p:cNvPicPr>
            <a:picLocks noChangeAspect="1" noChangeArrowheads="1"/>
          </p:cNvPicPr>
          <p:nvPr/>
        </p:nvPicPr>
        <p:blipFill>
          <a:blip r:embed="rId2" cstate="print"/>
          <a:srcRect/>
          <a:stretch>
            <a:fillRect/>
          </a:stretch>
        </p:blipFill>
        <p:spPr bwMode="auto">
          <a:xfrm>
            <a:off x="4283968" y="692696"/>
            <a:ext cx="3966939" cy="5570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00075" y="966788"/>
            <a:ext cx="7943850" cy="4924425"/>
          </a:xfrm>
          <a:prstGeom prst="rect">
            <a:avLst/>
          </a:prstGeom>
          <a:noFill/>
          <a:ln w="9525">
            <a:noFill/>
            <a:miter lim="800000"/>
            <a:headEnd/>
            <a:tailEnd/>
          </a:ln>
        </p:spPr>
      </p:pic>
      <p:sp>
        <p:nvSpPr>
          <p:cNvPr id="4" name="Rechthoek 3"/>
          <p:cNvSpPr/>
          <p:nvPr/>
        </p:nvSpPr>
        <p:spPr>
          <a:xfrm>
            <a:off x="2195736" y="404664"/>
            <a:ext cx="6264696" cy="584775"/>
          </a:xfrm>
          <a:prstGeom prst="rect">
            <a:avLst/>
          </a:prstGeom>
        </p:spPr>
        <p:txBody>
          <a:bodyPr wrap="square">
            <a:spAutoFit/>
          </a:bodyPr>
          <a:lstStyle/>
          <a:p>
            <a:r>
              <a:rPr lang="nl-BE" sz="3200" dirty="0" smtClean="0"/>
              <a:t>a</a:t>
            </a:r>
            <a:r>
              <a:rPr lang="nl-BE" sz="3200" smtClean="0"/>
              <a:t>fsprakenkaart</a:t>
            </a:r>
            <a:endParaRPr lang="nl-B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32656"/>
            <a:ext cx="4410071"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755576" y="260648"/>
            <a:ext cx="1655744" cy="6381328"/>
          </a:xfrm>
          <a:prstGeom prst="rect">
            <a:avLst/>
          </a:prstGeom>
          <a:noFill/>
          <a:ln w="9525">
            <a:noFill/>
            <a:miter lim="800000"/>
            <a:headEnd/>
            <a:tailEnd/>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645024"/>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409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899592" y="260648"/>
            <a:ext cx="5760640" cy="584775"/>
          </a:xfrm>
          <a:prstGeom prst="rect">
            <a:avLst/>
          </a:prstGeom>
        </p:spPr>
        <p:txBody>
          <a:bodyPr wrap="square">
            <a:spAutoFit/>
          </a:bodyPr>
          <a:lstStyle/>
          <a:p>
            <a:r>
              <a:rPr lang="nl-BE" sz="3200" dirty="0" smtClean="0"/>
              <a:t>op stap met opdrachtenkaarten</a:t>
            </a:r>
            <a:endParaRPr lang="nl-BE" sz="3200" dirty="0"/>
          </a:p>
        </p:txBody>
      </p:sp>
      <p:pic>
        <p:nvPicPr>
          <p:cNvPr id="5" name="Picture 2"/>
          <p:cNvPicPr>
            <a:picLocks noChangeAspect="1" noChangeArrowheads="1"/>
          </p:cNvPicPr>
          <p:nvPr/>
        </p:nvPicPr>
        <p:blipFill>
          <a:blip r:embed="rId2" cstate="print"/>
          <a:srcRect/>
          <a:stretch>
            <a:fillRect/>
          </a:stretch>
        </p:blipFill>
        <p:spPr bwMode="auto">
          <a:xfrm>
            <a:off x="971600" y="1052736"/>
            <a:ext cx="7272808" cy="5141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5496" y="188640"/>
            <a:ext cx="8940712"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180</Words>
  <Application>Microsoft Office PowerPoint</Application>
  <PresentationFormat>Diavoorstelling (4:3)</PresentationFormat>
  <Paragraphs>26</Paragraphs>
  <Slides>20</Slides>
  <Notes>0</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ICT-PLATFORM</dc:creator>
  <cp:lastModifiedBy>ICT-HOME</cp:lastModifiedBy>
  <cp:revision>39</cp:revision>
  <dcterms:created xsi:type="dcterms:W3CDTF">2011-01-27T13:04:15Z</dcterms:created>
  <dcterms:modified xsi:type="dcterms:W3CDTF">2011-01-27T20:28:43Z</dcterms:modified>
</cp:coreProperties>
</file>